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80" r:id="rId3"/>
    <p:sldId id="273" r:id="rId4"/>
    <p:sldId id="276" r:id="rId5"/>
    <p:sldId id="277" r:id="rId6"/>
    <p:sldId id="278" r:id="rId7"/>
    <p:sldId id="274" r:id="rId8"/>
    <p:sldId id="259" r:id="rId9"/>
    <p:sldId id="275" r:id="rId10"/>
    <p:sldId id="279" r:id="rId11"/>
    <p:sldId id="281" r:id="rId12"/>
    <p:sldId id="282" r:id="rId13"/>
    <p:sldId id="283" r:id="rId14"/>
    <p:sldId id="290" r:id="rId15"/>
    <p:sldId id="284" r:id="rId16"/>
    <p:sldId id="297" r:id="rId17"/>
    <p:sldId id="285" r:id="rId18"/>
    <p:sldId id="286" r:id="rId19"/>
    <p:sldId id="291" r:id="rId20"/>
    <p:sldId id="292" r:id="rId21"/>
    <p:sldId id="288" r:id="rId22"/>
    <p:sldId id="293" r:id="rId23"/>
    <p:sldId id="294" r:id="rId24"/>
    <p:sldId id="295" r:id="rId25"/>
    <p:sldId id="287" r:id="rId26"/>
    <p:sldId id="298" r:id="rId27"/>
    <p:sldId id="258" r:id="rId28"/>
    <p:sldId id="268" r:id="rId29"/>
    <p:sldId id="26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6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683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983709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45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0552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679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67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11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03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97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00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6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34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8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828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6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83BF9-44B6-463A-B8A5-53E498FAEF79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1D98374-5DBA-4631-81F5-E9BC40EF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78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Bilingualism and Autism Spectrum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Stella </a:t>
            </a:r>
            <a:r>
              <a:rPr lang="en-US" dirty="0" smtClean="0"/>
              <a:t>Kyprianou</a:t>
            </a:r>
          </a:p>
          <a:p>
            <a:r>
              <a:rPr lang="en-US" dirty="0" smtClean="0"/>
              <a:t>City University of New York, Brooklyn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857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Bilingualism and ASD…concerns..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8103" y="1608499"/>
            <a:ext cx="8596668" cy="4507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Many professionals working with bilingual families of children with </a:t>
            </a:r>
            <a:r>
              <a:rPr lang="en-US" sz="2000" dirty="0" smtClean="0"/>
              <a:t>ASD </a:t>
            </a:r>
          </a:p>
          <a:p>
            <a:r>
              <a:rPr lang="en-US" sz="2000" dirty="0" smtClean="0"/>
              <a:t>concerned </a:t>
            </a:r>
            <a:r>
              <a:rPr lang="en-US" sz="2000" dirty="0"/>
              <a:t>that the bilingual language context </a:t>
            </a:r>
            <a:r>
              <a:rPr lang="en-US" sz="2000" dirty="0" smtClean="0"/>
              <a:t>might </a:t>
            </a:r>
            <a:r>
              <a:rPr lang="en-US" sz="2000" dirty="0"/>
              <a:t>lead to further language learning </a:t>
            </a:r>
            <a:r>
              <a:rPr lang="en-US" sz="2000" dirty="0" smtClean="0"/>
              <a:t>difficulties</a:t>
            </a:r>
          </a:p>
          <a:p>
            <a:r>
              <a:rPr lang="en-US" sz="2000" dirty="0" smtClean="0"/>
              <a:t>often </a:t>
            </a:r>
            <a:r>
              <a:rPr lang="en-US" sz="2000" dirty="0"/>
              <a:t>recommended that bilingual families of children with ASD focus on the </a:t>
            </a:r>
            <a:r>
              <a:rPr lang="en-US" sz="2000" dirty="0">
                <a:solidFill>
                  <a:srgbClr val="FF0000"/>
                </a:solidFill>
              </a:rPr>
              <a:t>language of schooling </a:t>
            </a:r>
            <a:r>
              <a:rPr lang="en-US" sz="2000" dirty="0"/>
              <a:t>and refrain from using the family’s home language </a:t>
            </a:r>
            <a:endParaRPr lang="en-US" sz="2000" dirty="0" smtClean="0"/>
          </a:p>
          <a:p>
            <a:r>
              <a:rPr lang="en-US" sz="2000" dirty="0" smtClean="0"/>
              <a:t>Families document </a:t>
            </a:r>
            <a:r>
              <a:rPr lang="en-US" sz="2000" dirty="0"/>
              <a:t>that they are advised by </a:t>
            </a:r>
            <a:r>
              <a:rPr lang="en-US" sz="2000" dirty="0">
                <a:solidFill>
                  <a:srgbClr val="FF0000"/>
                </a:solidFill>
              </a:rPr>
              <a:t>teachers</a:t>
            </a:r>
            <a:r>
              <a:rPr lang="en-US" sz="2000" dirty="0"/>
              <a:t> and </a:t>
            </a:r>
            <a:r>
              <a:rPr lang="en-US" sz="2000" dirty="0">
                <a:solidFill>
                  <a:srgbClr val="FF0000"/>
                </a:solidFill>
              </a:rPr>
              <a:t>other healthcare professionals </a:t>
            </a:r>
            <a:r>
              <a:rPr lang="en-US" sz="2000" dirty="0"/>
              <a:t>to </a:t>
            </a:r>
            <a:r>
              <a:rPr lang="en-US" sz="2000" dirty="0">
                <a:solidFill>
                  <a:srgbClr val="FF0000"/>
                </a:solidFill>
              </a:rPr>
              <a:t>limit exposure </a:t>
            </a:r>
            <a:r>
              <a:rPr lang="en-US" sz="2000" dirty="0"/>
              <a:t>to a second language as that might negatively affect the language acquisition of children with ASD </a:t>
            </a:r>
            <a:endParaRPr lang="en-US" sz="2000" dirty="0" smtClean="0"/>
          </a:p>
          <a:p>
            <a:r>
              <a:rPr lang="en-US" sz="2000" dirty="0" smtClean="0"/>
              <a:t>Recent </a:t>
            </a:r>
            <a:r>
              <a:rPr lang="en-US" sz="2000" dirty="0"/>
              <a:t>research has questioned whether these </a:t>
            </a:r>
            <a:r>
              <a:rPr lang="en-US" sz="2000" dirty="0" smtClean="0"/>
              <a:t>recommendations…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32055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872" y="2078968"/>
            <a:ext cx="84021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-Does </a:t>
            </a:r>
            <a:r>
              <a:rPr lang="en-US" sz="2800" dirty="0"/>
              <a:t>bilingualism truly increase language delays in children with ASD? </a:t>
            </a:r>
          </a:p>
          <a:p>
            <a:r>
              <a:rPr lang="en-US" sz="2800" dirty="0" smtClean="0"/>
              <a:t>-Will </a:t>
            </a:r>
            <a:r>
              <a:rPr lang="en-US" sz="2800" dirty="0"/>
              <a:t>bilingualism lead to language confusion in these children?</a:t>
            </a:r>
          </a:p>
          <a:p>
            <a:r>
              <a:rPr lang="en-US" sz="2800" dirty="0" smtClean="0"/>
              <a:t>-What </a:t>
            </a:r>
            <a:r>
              <a:rPr lang="en-US" sz="2800" dirty="0"/>
              <a:t>are the implications of recommendations that discourage bilingualism, both for the child’s development and for the family’s overall well-being</a:t>
            </a:r>
          </a:p>
        </p:txBody>
      </p:sp>
    </p:spTree>
    <p:extLst>
      <p:ext uri="{BB962C8B-B14F-4D97-AF65-F5344CB8AC3E}">
        <p14:creationId xmlns:p14="http://schemas.microsoft.com/office/powerpoint/2010/main" val="1190609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Survey of Bilingualism in Autism Spectrum </a:t>
            </a:r>
            <a:r>
              <a:rPr lang="en-US" sz="2000" dirty="0" smtClean="0"/>
              <a:t>Disorders by Kay Raining-Bird et al (2012)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191" y="1270000"/>
            <a:ext cx="8596668" cy="5208438"/>
          </a:xfrm>
        </p:spPr>
        <p:txBody>
          <a:bodyPr>
            <a:normAutofit/>
          </a:bodyPr>
          <a:lstStyle/>
          <a:p>
            <a:r>
              <a:rPr lang="en-US" sz="2400" dirty="0"/>
              <a:t>E</a:t>
            </a:r>
            <a:r>
              <a:rPr lang="en-US" sz="2400" dirty="0" smtClean="0"/>
              <a:t>xamined the language abilities of bilingual children with ASD.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Parents </a:t>
            </a:r>
            <a:r>
              <a:rPr lang="en-US" sz="2400" dirty="0" smtClean="0"/>
              <a:t>reported:</a:t>
            </a:r>
          </a:p>
          <a:p>
            <a:r>
              <a:rPr lang="en-US" sz="2400" dirty="0"/>
              <a:t>p</a:t>
            </a:r>
            <a:r>
              <a:rPr lang="en-US" sz="2400" dirty="0" smtClean="0"/>
              <a:t>rofessionals </a:t>
            </a:r>
            <a:r>
              <a:rPr lang="en-US" sz="2400" dirty="0"/>
              <a:t>did not always support </a:t>
            </a:r>
            <a:r>
              <a:rPr lang="en-US" sz="2400" dirty="0" smtClean="0"/>
              <a:t>their choice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/>
              <a:t>l</a:t>
            </a:r>
            <a:r>
              <a:rPr lang="en-US" sz="2400" dirty="0" smtClean="0"/>
              <a:t>iving </a:t>
            </a:r>
            <a:r>
              <a:rPr lang="en-US" sz="2400" dirty="0"/>
              <a:t>in a bilingual community and the need to communicate with various people in a variety of venues supported a bilingual choice </a:t>
            </a:r>
            <a:endParaRPr lang="en-US" sz="2400" dirty="0" smtClean="0"/>
          </a:p>
          <a:p>
            <a:r>
              <a:rPr lang="en-US" sz="2400" dirty="0" smtClean="0"/>
              <a:t>Concerns: lack </a:t>
            </a:r>
            <a:r>
              <a:rPr lang="en-US" sz="2400" dirty="0"/>
              <a:t>of services and supports and concerns about whether their children would be able to learn two languages.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14645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Impact of Bilingual Environments on Language Development in Children with Autism Spectrum </a:t>
            </a:r>
            <a:r>
              <a:rPr lang="en-US" sz="2400" dirty="0" smtClean="0"/>
              <a:t>Disorders by </a:t>
            </a:r>
            <a:br>
              <a:rPr lang="en-US" sz="2400" dirty="0" smtClean="0"/>
            </a:br>
            <a:r>
              <a:rPr lang="en-US" sz="2400" dirty="0" err="1" smtClean="0"/>
              <a:t>Hambly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err="1"/>
              <a:t>Fombonne</a:t>
            </a:r>
            <a:r>
              <a:rPr lang="en-US" sz="2400" dirty="0"/>
              <a:t> (2012)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28801"/>
            <a:ext cx="8596668" cy="47100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compared </a:t>
            </a:r>
            <a:r>
              <a:rPr lang="en-US" sz="2400" dirty="0"/>
              <a:t>the social abilities and language levels of children </a:t>
            </a:r>
            <a:r>
              <a:rPr lang="en-US" sz="2400" dirty="0" smtClean="0"/>
              <a:t>with ASD who are raised in monolingual and bilingual environments. </a:t>
            </a:r>
          </a:p>
          <a:p>
            <a:r>
              <a:rPr lang="en-US" sz="2400" dirty="0" smtClean="0"/>
              <a:t>Participants: 45 bilingual and 30 monolingual (mean </a:t>
            </a:r>
            <a:r>
              <a:rPr lang="en-US" sz="2400" dirty="0"/>
              <a:t>age = 56 months</a:t>
            </a:r>
            <a:r>
              <a:rPr lang="en-US" sz="2400" dirty="0" smtClean="0"/>
              <a:t>) children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No </a:t>
            </a:r>
            <a:r>
              <a:rPr lang="en-US" sz="2400" dirty="0">
                <a:solidFill>
                  <a:srgbClr val="FF0000"/>
                </a:solidFill>
              </a:rPr>
              <a:t>signiﬁcant group differences in language level</a:t>
            </a:r>
            <a:r>
              <a:rPr lang="en-US" sz="2400" dirty="0"/>
              <a:t>. Bilingually-exposed children with ASDs did not experience additional delays in language development.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341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075" y="361950"/>
            <a:ext cx="10229850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871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Brief Report: An Exploratory Study of Lexical Skills in Bilingual Children with Autism Spectrum </a:t>
            </a:r>
            <a:r>
              <a:rPr lang="en-US" sz="2800" dirty="0" smtClean="0"/>
              <a:t>Disorder by Peterson </a:t>
            </a:r>
            <a:r>
              <a:rPr lang="en-US" sz="2800" dirty="0"/>
              <a:t>et al. (2012)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lexical </a:t>
            </a:r>
            <a:r>
              <a:rPr lang="en-US" dirty="0"/>
              <a:t>comprehension and production and overall language skills were investigated </a:t>
            </a:r>
            <a:endParaRPr lang="en-US" dirty="0" smtClean="0"/>
          </a:p>
          <a:p>
            <a:r>
              <a:rPr lang="en-US" dirty="0" smtClean="0"/>
              <a:t>Results: both </a:t>
            </a:r>
            <a:r>
              <a:rPr lang="en-US" dirty="0"/>
              <a:t>groups had equivalent scores on all but one measure of language and vocabulary, including English production vocabulary, conceptual production vocabulary, and vocabulary comprehension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When comparing the two languages of bilingual participants</a:t>
            </a:r>
            <a:r>
              <a:rPr lang="en-US" dirty="0">
                <a:solidFill>
                  <a:srgbClr val="FF0000"/>
                </a:solidFill>
              </a:rPr>
              <a:t>, there were no signiﬁcant differences in production vocabulary size or vocabulary comprehension scores.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51401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97" y="0"/>
            <a:ext cx="10572750" cy="630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940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Comparing Early Language Development in Monolingual- and Bilingual- Exposed Young Children with Autism Spectrum </a:t>
            </a:r>
            <a:r>
              <a:rPr lang="en-US" sz="2400" dirty="0" smtClean="0"/>
              <a:t>Disorders by </a:t>
            </a:r>
            <a:r>
              <a:rPr lang="en-US" sz="2400" dirty="0" err="1" smtClean="0"/>
              <a:t>Ohashi</a:t>
            </a:r>
            <a:r>
              <a:rPr lang="en-US" sz="2400" dirty="0" smtClean="0"/>
              <a:t> </a:t>
            </a:r>
            <a:r>
              <a:rPr lang="en-US" sz="2400" dirty="0"/>
              <a:t>et al. (2012)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50763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Purpose:  to </a:t>
            </a:r>
            <a:r>
              <a:rPr lang="en-US" sz="2400" dirty="0"/>
              <a:t>compare a group of recently diagnosed bilingual-exposed children with </a:t>
            </a:r>
            <a:r>
              <a:rPr lang="en-US" sz="2400" dirty="0" smtClean="0"/>
              <a:t>autism. </a:t>
            </a:r>
          </a:p>
          <a:p>
            <a:r>
              <a:rPr lang="en-US" sz="2400" dirty="0" smtClean="0"/>
              <a:t>No </a:t>
            </a:r>
            <a:r>
              <a:rPr lang="en-US" sz="2400" dirty="0"/>
              <a:t>statistically significant differences between the two groups on any of the language measures were observed. </a:t>
            </a:r>
            <a:r>
              <a:rPr lang="en-US" sz="2400" dirty="0">
                <a:solidFill>
                  <a:srgbClr val="FF0000"/>
                </a:solidFill>
              </a:rPr>
              <a:t>The results suggest that a bilingual language environment does not disadvantage young children with autism in the early stages of language </a:t>
            </a:r>
            <a:r>
              <a:rPr lang="en-US" sz="2400" dirty="0" smtClean="0">
                <a:solidFill>
                  <a:srgbClr val="FF0000"/>
                </a:solidFill>
              </a:rPr>
              <a:t>development</a:t>
            </a:r>
            <a:r>
              <a:rPr lang="en-US" sz="1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377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184694"/>
          </a:xfrm>
        </p:spPr>
        <p:txBody>
          <a:bodyPr>
            <a:noAutofit/>
          </a:bodyPr>
          <a:lstStyle/>
          <a:p>
            <a:r>
              <a:rPr lang="en-US" sz="2400" dirty="0"/>
              <a:t>Language Differences Between Monolingual English and Bilingual English-Spanish Young Children With Autism Spectrum </a:t>
            </a:r>
            <a:r>
              <a:rPr lang="en-US" sz="2400" dirty="0" smtClean="0"/>
              <a:t>Disorders by Valicenti-McDermott </a:t>
            </a:r>
            <a:r>
              <a:rPr lang="en-US" sz="2400" dirty="0"/>
              <a:t>et al. (</a:t>
            </a:r>
            <a:r>
              <a:rPr lang="en-US" sz="2400" dirty="0" smtClean="0"/>
              <a:t>2013)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60842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Goal:  compare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expressive and receptive language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monolingual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bilingual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children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ASD.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Compared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monolinguals, bilingual children were more likely to vocalize and utilize gestures, with no other differences in language skills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differences in cognitive functioning and autistic features between the groups.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study,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bilingualism did not negatively affect language development in young children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with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ASD.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Bilingually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exposed children with ASD used more communicative gestures and engaged in more imaginative play than their monolingual counterparts.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001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7749" y="0"/>
            <a:ext cx="47165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1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Bilingualism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1631"/>
            <a:ext cx="8596668" cy="4490377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very common phenomenon and increasingly spread worldwide (</a:t>
            </a:r>
            <a:r>
              <a:rPr lang="en-US" dirty="0" err="1"/>
              <a:t>Grosjean</a:t>
            </a:r>
            <a:r>
              <a:rPr lang="en-US" dirty="0"/>
              <a:t>, 2010; Valicenti et al 2012) </a:t>
            </a:r>
          </a:p>
          <a:p>
            <a:r>
              <a:rPr lang="en-US" dirty="0" smtClean="0"/>
              <a:t>standard </a:t>
            </a:r>
            <a:r>
              <a:rPr lang="en-US" dirty="0"/>
              <a:t>practice for approximately two thirds of the world’s population (Drysdale et.al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487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154" y="0"/>
            <a:ext cx="1016969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79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Factors influencing bilingual expressive vocabulary size in children with ASD by </a:t>
            </a:r>
            <a:r>
              <a:rPr lang="en-US" sz="2800" dirty="0" err="1" smtClean="0"/>
              <a:t>Hambly</a:t>
            </a:r>
            <a:r>
              <a:rPr lang="en-US" sz="2800" dirty="0" smtClean="0"/>
              <a:t> </a:t>
            </a:r>
            <a:r>
              <a:rPr lang="en-US" sz="2800" dirty="0"/>
              <a:t>and </a:t>
            </a:r>
            <a:r>
              <a:rPr lang="en-US" sz="2800" dirty="0" err="1"/>
              <a:t>Fombonne</a:t>
            </a:r>
            <a:r>
              <a:rPr lang="en-US" sz="2800" dirty="0"/>
              <a:t> (2014)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99405"/>
            <a:ext cx="8596668" cy="434195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Purpose: Explored </a:t>
            </a:r>
            <a:r>
              <a:rPr lang="en-US" dirty="0" smtClean="0"/>
              <a:t>bilingual exposure, language, social impairment and cognitive factors that influence second language (L2) expressive vocabulary.</a:t>
            </a:r>
          </a:p>
          <a:p>
            <a:r>
              <a:rPr lang="en-US" dirty="0" smtClean="0"/>
              <a:t>Results: higher </a:t>
            </a:r>
            <a:r>
              <a:rPr lang="en-US" dirty="0"/>
              <a:t>levels of recent </a:t>
            </a:r>
            <a:r>
              <a:rPr lang="en-US" dirty="0" smtClean="0"/>
              <a:t>L2 exposure </a:t>
            </a:r>
            <a:r>
              <a:rPr lang="en-US" dirty="0"/>
              <a:t>and higher dominant language vocabulary were associated with higher </a:t>
            </a:r>
            <a:r>
              <a:rPr lang="en-US" dirty="0" smtClean="0"/>
              <a:t>L2 </a:t>
            </a:r>
            <a:r>
              <a:rPr lang="en-US" dirty="0"/>
              <a:t>vocabulary for children with ASD</a:t>
            </a:r>
            <a:r>
              <a:rPr lang="en-US" dirty="0" smtClean="0"/>
              <a:t>.</a:t>
            </a:r>
          </a:p>
          <a:p>
            <a:r>
              <a:rPr lang="en-US" dirty="0" smtClean="0"/>
              <a:t>greater </a:t>
            </a:r>
            <a:r>
              <a:rPr lang="en-US" dirty="0"/>
              <a:t>level of exposure to a </a:t>
            </a:r>
            <a:r>
              <a:rPr lang="en-US" dirty="0" smtClean="0"/>
              <a:t>L2 facilitate </a:t>
            </a:r>
            <a:r>
              <a:rPr lang="en-US" dirty="0"/>
              <a:t>second language skills for children with ASD. </a:t>
            </a:r>
          </a:p>
        </p:txBody>
      </p:sp>
    </p:spTree>
    <p:extLst>
      <p:ext uri="{BB962C8B-B14F-4D97-AF65-F5344CB8AC3E}">
        <p14:creationId xmlns:p14="http://schemas.microsoft.com/office/powerpoint/2010/main" val="14824000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1571625"/>
            <a:ext cx="9810750" cy="3714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713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Communicative Development in Bilingually Exposed Chinese Children With Autism Spectrum Disorders by </a:t>
            </a:r>
            <a:r>
              <a:rPr lang="en-US" sz="2800" dirty="0" err="1" smtClean="0"/>
              <a:t>Reetzke</a:t>
            </a:r>
            <a:r>
              <a:rPr lang="en-US" sz="2800" dirty="0" smtClean="0"/>
              <a:t> et al (2015)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Purpose: </a:t>
            </a:r>
            <a:r>
              <a:rPr lang="en-US" sz="2400" dirty="0" smtClean="0"/>
              <a:t>to </a:t>
            </a:r>
            <a:r>
              <a:rPr lang="en-US" sz="2400" dirty="0" smtClean="0"/>
              <a:t>examine </a:t>
            </a:r>
            <a:r>
              <a:rPr lang="en-US" sz="2400" dirty="0"/>
              <a:t>the association of bilingual exposure with structural and pragmatic language </a:t>
            </a:r>
            <a:r>
              <a:rPr lang="en-US" sz="2400" dirty="0" smtClean="0"/>
              <a:t>development </a:t>
            </a:r>
            <a:r>
              <a:rPr lang="en-US" sz="2400" dirty="0" smtClean="0"/>
              <a:t>Results</a:t>
            </a:r>
            <a:r>
              <a:rPr lang="en-US" sz="2400" dirty="0"/>
              <a:t>: </a:t>
            </a:r>
            <a:r>
              <a:rPr lang="en-US" sz="2400" dirty="0" smtClean="0"/>
              <a:t>Bilingually </a:t>
            </a:r>
            <a:r>
              <a:rPr lang="en-US" sz="2400" dirty="0"/>
              <a:t>exposed children with ASD did not demonstrate significantly different performance on any standard measure relative to their monolingual peers. </a:t>
            </a:r>
            <a:endParaRPr lang="en-US" sz="2400" dirty="0" smtClean="0"/>
          </a:p>
          <a:p>
            <a:r>
              <a:rPr lang="en-US" sz="2400" dirty="0" smtClean="0"/>
              <a:t>Results: bilingual </a:t>
            </a:r>
            <a:r>
              <a:rPr lang="en-US" sz="2400" dirty="0"/>
              <a:t>language exposure is </a:t>
            </a:r>
            <a:r>
              <a:rPr lang="en-US" sz="2400" dirty="0">
                <a:solidFill>
                  <a:srgbClr val="FF0000"/>
                </a:solidFill>
              </a:rPr>
              <a:t>not associated with additional challenges</a:t>
            </a:r>
            <a:r>
              <a:rPr lang="en-US" sz="2400" dirty="0"/>
              <a:t> for the development of the dominant </a:t>
            </a:r>
            <a:r>
              <a:rPr lang="en-US" sz="2400" dirty="0" smtClean="0"/>
              <a:t>language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31148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825" y="0"/>
            <a:ext cx="104203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754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Experiences of Parents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Parents </a:t>
            </a:r>
            <a:r>
              <a:rPr lang="en-US" sz="2400" dirty="0"/>
              <a:t>express concerns </a:t>
            </a: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bilingualism </a:t>
            </a:r>
            <a:r>
              <a:rPr lang="en-US" sz="2400" dirty="0"/>
              <a:t>would be confusing for their </a:t>
            </a:r>
            <a:r>
              <a:rPr lang="en-US" sz="2400" dirty="0" smtClean="0"/>
              <a:t>child</a:t>
            </a:r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/>
              <a:t>amplify language delays already present due to </a:t>
            </a:r>
            <a:r>
              <a:rPr lang="en-US" sz="2400" dirty="0" smtClean="0"/>
              <a:t>ASD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68985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bilingual </a:t>
            </a:r>
            <a:r>
              <a:rPr lang="en-US" dirty="0" smtClean="0"/>
              <a:t>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6491"/>
            <a:ext cx="8596668" cy="4574871"/>
          </a:xfrm>
        </p:spPr>
        <p:txBody>
          <a:bodyPr>
            <a:normAutofit/>
          </a:bodyPr>
          <a:lstStyle/>
          <a:p>
            <a:r>
              <a:rPr lang="en-US" dirty="0" smtClean="0"/>
              <a:t>Maintaining parent’s native language and parent–adolescent </a:t>
            </a:r>
            <a:r>
              <a:rPr lang="en-US" dirty="0"/>
              <a:t>relationships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Parents </a:t>
            </a:r>
            <a:r>
              <a:rPr lang="en-US" dirty="0"/>
              <a:t>who used only English with their </a:t>
            </a:r>
            <a:r>
              <a:rPr lang="en-US" dirty="0" smtClean="0"/>
              <a:t>child</a:t>
            </a:r>
          </a:p>
          <a:p>
            <a:pPr marL="0" indent="0">
              <a:buNone/>
            </a:pPr>
            <a:r>
              <a:rPr lang="en-US" dirty="0" smtClean="0"/>
              <a:t>- </a:t>
            </a:r>
            <a:r>
              <a:rPr lang="en-US" dirty="0"/>
              <a:t>decline in interactions with their child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-decline </a:t>
            </a:r>
            <a:r>
              <a:rPr lang="en-US" dirty="0"/>
              <a:t>in the child’s participation in family </a:t>
            </a:r>
            <a:r>
              <a:rPr lang="en-US" dirty="0" smtClean="0"/>
              <a:t>conversations</a:t>
            </a:r>
          </a:p>
          <a:p>
            <a:pPr marL="0" indent="0">
              <a:buNone/>
            </a:pPr>
            <a:r>
              <a:rPr lang="en-US" dirty="0" smtClean="0"/>
              <a:t>Impact  of </a:t>
            </a:r>
            <a:r>
              <a:rPr lang="en-US" dirty="0"/>
              <a:t>a minority </a:t>
            </a:r>
            <a:r>
              <a:rPr lang="en-US" dirty="0" smtClean="0"/>
              <a:t>language </a:t>
            </a:r>
            <a:r>
              <a:rPr lang="en-US" dirty="0"/>
              <a:t>versus a majority </a:t>
            </a:r>
            <a:r>
              <a:rPr lang="en-US" dirty="0" smtClean="0"/>
              <a:t>language </a:t>
            </a:r>
          </a:p>
          <a:p>
            <a:pPr>
              <a:buFontTx/>
              <a:buChar char="-"/>
            </a:pPr>
            <a:r>
              <a:rPr lang="en-US" dirty="0" smtClean="0"/>
              <a:t>vital </a:t>
            </a:r>
            <a:r>
              <a:rPr lang="en-US" dirty="0"/>
              <a:t>role for </a:t>
            </a:r>
            <a:r>
              <a:rPr lang="en-US" dirty="0" smtClean="0"/>
              <a:t>in </a:t>
            </a:r>
            <a:r>
              <a:rPr lang="en-US" dirty="0"/>
              <a:t>maintaining cross-generational </a:t>
            </a:r>
            <a:r>
              <a:rPr lang="en-US" dirty="0" smtClean="0"/>
              <a:t>relationships</a:t>
            </a:r>
          </a:p>
          <a:p>
            <a:pPr>
              <a:buFontTx/>
              <a:buChar char="-"/>
            </a:pPr>
            <a:r>
              <a:rPr lang="en-US" dirty="0" smtClean="0"/>
              <a:t>fostering </a:t>
            </a:r>
            <a:r>
              <a:rPr lang="en-US" dirty="0"/>
              <a:t>group </a:t>
            </a:r>
            <a:r>
              <a:rPr lang="en-US" dirty="0" smtClean="0"/>
              <a:t>identities</a:t>
            </a:r>
          </a:p>
          <a:p>
            <a:pPr>
              <a:buFontTx/>
              <a:buChar char="-"/>
            </a:pPr>
            <a:r>
              <a:rPr lang="en-US" dirty="0" smtClean="0"/>
              <a:t>preserving </a:t>
            </a:r>
            <a:r>
              <a:rPr lang="en-US" dirty="0"/>
              <a:t>cultural heritage </a:t>
            </a:r>
          </a:p>
          <a:p>
            <a:pPr>
              <a:buFontTx/>
              <a:buChar char="-"/>
            </a:pPr>
            <a:r>
              <a:rPr lang="en-US" dirty="0" smtClean="0"/>
              <a:t>leads </a:t>
            </a:r>
            <a:r>
              <a:rPr lang="en-US" dirty="0"/>
              <a:t>to closer family bonds when </a:t>
            </a:r>
            <a:r>
              <a:rPr lang="en-US" dirty="0" smtClean="0"/>
              <a:t>language </a:t>
            </a:r>
            <a:r>
              <a:rPr lang="en-US" dirty="0"/>
              <a:t>is used.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338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current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70476"/>
            <a:ext cx="8596668" cy="3880773"/>
          </a:xfrm>
        </p:spPr>
        <p:txBody>
          <a:bodyPr>
            <a:normAutofit/>
          </a:bodyPr>
          <a:lstStyle/>
          <a:p>
            <a:r>
              <a:rPr lang="en-US" dirty="0" smtClean="0"/>
              <a:t>To investigate </a:t>
            </a:r>
            <a:r>
              <a:rPr lang="en-US" dirty="0"/>
              <a:t>the receptive and expressive skills of </a:t>
            </a:r>
            <a:r>
              <a:rPr lang="en-US" dirty="0" smtClean="0"/>
              <a:t>monolingual (English only)  </a:t>
            </a:r>
            <a:r>
              <a:rPr lang="en-US" dirty="0"/>
              <a:t>and </a:t>
            </a:r>
            <a:r>
              <a:rPr lang="en-US" dirty="0" smtClean="0"/>
              <a:t>bilingual (English-Spanish) </a:t>
            </a:r>
            <a:r>
              <a:rPr lang="en-US" dirty="0"/>
              <a:t>preschool students with </a:t>
            </a:r>
            <a:r>
              <a:rPr lang="en-US" dirty="0" smtClean="0"/>
              <a:t>(</a:t>
            </a:r>
            <a:r>
              <a:rPr lang="en-US" dirty="0"/>
              <a:t>ASD) </a:t>
            </a:r>
            <a:endParaRPr lang="en-US" dirty="0" smtClean="0"/>
          </a:p>
          <a:p>
            <a:r>
              <a:rPr lang="en-US" dirty="0" smtClean="0"/>
              <a:t>To study </a:t>
            </a:r>
            <a:r>
              <a:rPr lang="en-US" dirty="0"/>
              <a:t>bilingual parents’ experiences with special education services and language choices for their children with ASD.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Our goal is to recruit 80 preschool </a:t>
            </a:r>
            <a:r>
              <a:rPr lang="en-US" dirty="0" smtClean="0"/>
              <a:t>students </a:t>
            </a:r>
            <a:r>
              <a:rPr lang="en-US" dirty="0" smtClean="0"/>
              <a:t>with a confirmed diagnosis of ASD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Approximately </a:t>
            </a:r>
            <a:r>
              <a:rPr lang="en-US" dirty="0">
                <a:solidFill>
                  <a:srgbClr val="FF0000"/>
                </a:solidFill>
              </a:rPr>
              <a:t>40 </a:t>
            </a:r>
            <a:r>
              <a:rPr lang="en-US" dirty="0"/>
              <a:t>monolingual English </a:t>
            </a:r>
          </a:p>
          <a:p>
            <a:pPr marL="0" indent="0">
              <a:buNone/>
            </a:pPr>
            <a:r>
              <a:rPr lang="en-US" dirty="0"/>
              <a:t>and </a:t>
            </a:r>
          </a:p>
          <a:p>
            <a:r>
              <a:rPr lang="en-US" dirty="0"/>
              <a:t>Approximately </a:t>
            </a:r>
            <a:r>
              <a:rPr lang="en-US" dirty="0">
                <a:solidFill>
                  <a:srgbClr val="FF0000"/>
                </a:solidFill>
              </a:rPr>
              <a:t>40</a:t>
            </a:r>
            <a:r>
              <a:rPr lang="en-US" dirty="0"/>
              <a:t> bilingual English-Spanish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7281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9034"/>
          </a:xfrm>
        </p:spPr>
        <p:txBody>
          <a:bodyPr/>
          <a:lstStyle/>
          <a:p>
            <a:r>
              <a:rPr lang="en-US" dirty="0" smtClean="0"/>
              <a:t>Goal for number of participants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432" y="1578634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80 </a:t>
            </a:r>
            <a:r>
              <a:rPr lang="en-US" dirty="0"/>
              <a:t>preschoolers will participate in the study.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Approximately </a:t>
            </a:r>
            <a:r>
              <a:rPr lang="en-US" dirty="0" smtClean="0">
                <a:solidFill>
                  <a:srgbClr val="FF0000"/>
                </a:solidFill>
              </a:rPr>
              <a:t>40 </a:t>
            </a:r>
            <a:r>
              <a:rPr lang="en-US" dirty="0"/>
              <a:t>monolingual English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and </a:t>
            </a:r>
          </a:p>
          <a:p>
            <a:r>
              <a:rPr lang="en-US" dirty="0"/>
              <a:t>Approximately </a:t>
            </a:r>
            <a:r>
              <a:rPr lang="en-US" dirty="0" smtClean="0">
                <a:solidFill>
                  <a:srgbClr val="FF0000"/>
                </a:solidFill>
              </a:rPr>
              <a:t>40</a:t>
            </a:r>
            <a:r>
              <a:rPr lang="en-US" dirty="0" smtClean="0"/>
              <a:t> </a:t>
            </a:r>
            <a:r>
              <a:rPr lang="en-US" dirty="0"/>
              <a:t>bilingual </a:t>
            </a:r>
            <a:r>
              <a:rPr lang="en-US" dirty="0" smtClean="0"/>
              <a:t>English-Spanish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preschool students ages 3-5.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261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176841"/>
            <a:ext cx="8596668" cy="2626744"/>
          </a:xfrm>
        </p:spPr>
        <p:txBody>
          <a:bodyPr>
            <a:noAutofit/>
          </a:bodyPr>
          <a:lstStyle/>
          <a:p>
            <a:pPr lvl="0" fontAlgn="base"/>
            <a:r>
              <a:rPr lang="en-US" sz="2200" dirty="0" smtClean="0">
                <a:solidFill>
                  <a:srgbClr val="FF0000"/>
                </a:solidFill>
              </a:rPr>
              <a:t>Both groups</a:t>
            </a:r>
            <a:r>
              <a:rPr lang="en-US" sz="2200" dirty="0" smtClean="0">
                <a:solidFill>
                  <a:schemeClr val="tx1"/>
                </a:solidFill>
              </a:rPr>
              <a:t> will receive the </a:t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>-</a:t>
            </a:r>
            <a:r>
              <a:rPr lang="en-US" sz="2200" dirty="0" smtClean="0">
                <a:solidFill>
                  <a:schemeClr val="tx1"/>
                </a:solidFill>
              </a:rPr>
              <a:t> Battelle </a:t>
            </a:r>
            <a:r>
              <a:rPr lang="en-US" sz="2200" dirty="0">
                <a:solidFill>
                  <a:schemeClr val="tx1"/>
                </a:solidFill>
              </a:rPr>
              <a:t>Developmental Inventory 2</a:t>
            </a:r>
            <a:r>
              <a:rPr lang="en-US" sz="2200" baseline="30000" dirty="0">
                <a:solidFill>
                  <a:schemeClr val="tx1"/>
                </a:solidFill>
              </a:rPr>
              <a:t>nd</a:t>
            </a:r>
            <a:r>
              <a:rPr lang="en-US" sz="2200" dirty="0">
                <a:solidFill>
                  <a:schemeClr val="tx1"/>
                </a:solidFill>
              </a:rPr>
              <a:t> edition (</a:t>
            </a:r>
            <a:r>
              <a:rPr lang="en-US" sz="2200" dirty="0" smtClean="0">
                <a:solidFill>
                  <a:schemeClr val="tx1"/>
                </a:solidFill>
              </a:rPr>
              <a:t>BDI-2)English OR Spanish</a:t>
            </a: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-Childhood </a:t>
            </a:r>
            <a:r>
              <a:rPr lang="en-US" sz="2200" dirty="0">
                <a:solidFill>
                  <a:schemeClr val="tx1"/>
                </a:solidFill>
              </a:rPr>
              <a:t>Autism Rating Scale-Second Edition (CARS-2)</a:t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>
                <a:solidFill>
                  <a:srgbClr val="FF0000"/>
                </a:solidFill>
              </a:rPr>
              <a:t>S</a:t>
            </a:r>
            <a:r>
              <a:rPr lang="en-US" sz="2200" dirty="0" smtClean="0">
                <a:solidFill>
                  <a:srgbClr val="FF0000"/>
                </a:solidFill>
              </a:rPr>
              <a:t>tandardized </a:t>
            </a:r>
            <a:r>
              <a:rPr lang="en-US" sz="2200" dirty="0">
                <a:solidFill>
                  <a:srgbClr val="FF0000"/>
                </a:solidFill>
              </a:rPr>
              <a:t>and normed referenced language tests that are available in both English and Spanish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536166"/>
            <a:ext cx="4185623" cy="65560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Monolingual English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3416061"/>
            <a:ext cx="4293070" cy="3209026"/>
          </a:xfrm>
        </p:spPr>
        <p:txBody>
          <a:bodyPr>
            <a:normAutofit/>
          </a:bodyPr>
          <a:lstStyle/>
          <a:p>
            <a:r>
              <a:rPr lang="en-US" sz="1600" dirty="0"/>
              <a:t>Preschool Language Scale Fifth Edition (PLS-5) </a:t>
            </a:r>
            <a:r>
              <a:rPr lang="en-US" sz="1600" dirty="0">
                <a:solidFill>
                  <a:srgbClr val="FF0000"/>
                </a:solidFill>
              </a:rPr>
              <a:t>English</a:t>
            </a:r>
          </a:p>
          <a:p>
            <a:r>
              <a:rPr lang="en-US" sz="1600" dirty="0"/>
              <a:t>Receptive One Word Picture Vocabulary Test 4</a:t>
            </a:r>
            <a:r>
              <a:rPr lang="en-US" sz="1600" baseline="30000" dirty="0"/>
              <a:t>th</a:t>
            </a:r>
            <a:r>
              <a:rPr lang="en-US" sz="1600" dirty="0"/>
              <a:t> edition (ROWPVT-4) </a:t>
            </a:r>
            <a:r>
              <a:rPr lang="en-US" sz="1600" dirty="0">
                <a:solidFill>
                  <a:srgbClr val="FF0000"/>
                </a:solidFill>
              </a:rPr>
              <a:t>English</a:t>
            </a:r>
          </a:p>
          <a:p>
            <a:r>
              <a:rPr lang="en-US" sz="1600" dirty="0"/>
              <a:t>Expressive One Word Picture Vocabulary Test 4</a:t>
            </a:r>
            <a:r>
              <a:rPr lang="en-US" sz="1600" baseline="30000" dirty="0"/>
              <a:t>th</a:t>
            </a:r>
            <a:r>
              <a:rPr lang="en-US" sz="1600" dirty="0"/>
              <a:t> edition (EOWPVT-4) </a:t>
            </a:r>
            <a:r>
              <a:rPr lang="en-US" sz="1600" dirty="0">
                <a:solidFill>
                  <a:srgbClr val="FF0000"/>
                </a:solidFill>
              </a:rPr>
              <a:t>English</a:t>
            </a:r>
          </a:p>
          <a:p>
            <a:r>
              <a:rPr lang="en-US" sz="1600" dirty="0"/>
              <a:t>MacArthur Bates Communicative Development Inventory (CDI-</a:t>
            </a:r>
            <a:r>
              <a:rPr lang="en-US" sz="1600" dirty="0">
                <a:solidFill>
                  <a:srgbClr val="FF0000"/>
                </a:solidFill>
              </a:rPr>
              <a:t>English</a:t>
            </a:r>
            <a:r>
              <a:rPr lang="en-US" sz="1600" dirty="0"/>
              <a:t>)</a:t>
            </a:r>
          </a:p>
          <a:p>
            <a:endParaRPr lang="en-US" sz="1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4" y="2665562"/>
            <a:ext cx="4185618" cy="526212"/>
          </a:xfrm>
        </p:spPr>
        <p:txBody>
          <a:bodyPr/>
          <a:lstStyle/>
          <a:p>
            <a:r>
              <a:rPr lang="en-US" dirty="0" smtClean="0"/>
              <a:t>Bilingual Spanish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3416061"/>
            <a:ext cx="4185617" cy="3036498"/>
          </a:xfrm>
        </p:spPr>
        <p:txBody>
          <a:bodyPr>
            <a:normAutofit/>
          </a:bodyPr>
          <a:lstStyle/>
          <a:p>
            <a:r>
              <a:rPr lang="en-US" sz="1600" dirty="0"/>
              <a:t>Preschool Language Scale Fifth Edition (PLS-5) </a:t>
            </a:r>
            <a:r>
              <a:rPr lang="en-US" sz="1600" dirty="0">
                <a:solidFill>
                  <a:srgbClr val="FF0000"/>
                </a:solidFill>
              </a:rPr>
              <a:t>Spanish</a:t>
            </a:r>
          </a:p>
          <a:p>
            <a:r>
              <a:rPr lang="en-US" sz="1600" dirty="0"/>
              <a:t>Receptive One Word Picture Vocabulary Test 4</a:t>
            </a:r>
            <a:r>
              <a:rPr lang="en-US" sz="1600" baseline="30000" dirty="0"/>
              <a:t>th</a:t>
            </a:r>
            <a:r>
              <a:rPr lang="en-US" sz="1600" dirty="0"/>
              <a:t> edition (ROWPVT-4) </a:t>
            </a:r>
            <a:r>
              <a:rPr lang="en-US" sz="1600" dirty="0">
                <a:solidFill>
                  <a:srgbClr val="FF0000"/>
                </a:solidFill>
              </a:rPr>
              <a:t>Spanish</a:t>
            </a:r>
          </a:p>
          <a:p>
            <a:r>
              <a:rPr lang="en-US" sz="1600" dirty="0"/>
              <a:t>Expressive One Word Picture Vocabulary Test 4</a:t>
            </a:r>
            <a:r>
              <a:rPr lang="en-US" sz="1600" baseline="30000" dirty="0"/>
              <a:t>th</a:t>
            </a:r>
            <a:r>
              <a:rPr lang="en-US" sz="1600" dirty="0"/>
              <a:t> edition (EOWPVT-4) </a:t>
            </a:r>
            <a:r>
              <a:rPr lang="en-US" sz="1600" dirty="0">
                <a:solidFill>
                  <a:srgbClr val="FF0000"/>
                </a:solidFill>
              </a:rPr>
              <a:t>Spanish</a:t>
            </a:r>
          </a:p>
          <a:p>
            <a:r>
              <a:rPr lang="en-US" sz="1600" dirty="0"/>
              <a:t>MacArthur Bates Communicative Development Inventory (CDI-</a:t>
            </a:r>
            <a:r>
              <a:rPr lang="en-US" sz="1600" dirty="0">
                <a:solidFill>
                  <a:srgbClr val="FF0000"/>
                </a:solidFill>
              </a:rPr>
              <a:t>Spanish</a:t>
            </a:r>
            <a:r>
              <a:rPr lang="en-US" sz="1600" dirty="0"/>
              <a:t>)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4140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6121"/>
          </a:xfrm>
        </p:spPr>
        <p:txBody>
          <a:bodyPr/>
          <a:lstStyle/>
          <a:p>
            <a:r>
              <a:rPr lang="en-US" dirty="0" smtClean="0"/>
              <a:t>More than 50% of the world is bilingual.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9623"/>
            <a:ext cx="8596668" cy="4531739"/>
          </a:xfrm>
        </p:spPr>
        <p:txBody>
          <a:bodyPr/>
          <a:lstStyle/>
          <a:p>
            <a:pPr lvl="0"/>
            <a:r>
              <a:rPr lang="en-US" b="1" dirty="0"/>
              <a:t>Monolingual</a:t>
            </a:r>
            <a:r>
              <a:rPr lang="en-US" dirty="0"/>
              <a:t>: A person knowing only one language (40% of world population)</a:t>
            </a:r>
          </a:p>
          <a:p>
            <a:pPr lvl="0"/>
            <a:r>
              <a:rPr lang="en-US" b="1" dirty="0"/>
              <a:t>Bilingual</a:t>
            </a:r>
            <a:r>
              <a:rPr lang="en-US" dirty="0"/>
              <a:t>: A person using or able to use two languages especially with equal fluency (43% of world population)</a:t>
            </a:r>
          </a:p>
          <a:p>
            <a:pPr lvl="0"/>
            <a:r>
              <a:rPr lang="en-US" b="1" dirty="0"/>
              <a:t>Trilingual</a:t>
            </a:r>
            <a:r>
              <a:rPr lang="en-US" dirty="0"/>
              <a:t>: A person speaking three languages fluently (13% of world population)</a:t>
            </a:r>
          </a:p>
          <a:p>
            <a:pPr lvl="0"/>
            <a:r>
              <a:rPr lang="en-US" b="1" dirty="0"/>
              <a:t>Multilingual</a:t>
            </a:r>
            <a:r>
              <a:rPr lang="en-US" dirty="0"/>
              <a:t>: A person who speaks more than two languages, but used often for four languages or more (3% of world population speak more than 4 languages)</a:t>
            </a:r>
          </a:p>
          <a:p>
            <a:r>
              <a:rPr lang="en-US" b="1" dirty="0"/>
              <a:t>Polyglot</a:t>
            </a:r>
            <a:r>
              <a:rPr lang="en-US" dirty="0"/>
              <a:t>: Someone with a high degree of proficiency in several languages (less than 1‰ of world population speak 5 languages fluently)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70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9843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L</a:t>
            </a:r>
            <a:r>
              <a:rPr lang="en-US" dirty="0"/>
              <a:t>anguage </a:t>
            </a:r>
            <a:r>
              <a:rPr lang="en-US" dirty="0">
                <a:solidFill>
                  <a:srgbClr val="FF0000"/>
                </a:solidFill>
              </a:rPr>
              <a:t>O</a:t>
            </a:r>
            <a:r>
              <a:rPr lang="en-US" dirty="0"/>
              <a:t>ther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han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nglish Spoken in the United States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08030"/>
            <a:ext cx="8596668" cy="4730147"/>
          </a:xfrm>
        </p:spPr>
        <p:txBody>
          <a:bodyPr>
            <a:normAutofit/>
          </a:bodyPr>
          <a:lstStyle/>
          <a:p>
            <a:r>
              <a:rPr lang="en-US" dirty="0"/>
              <a:t>The United States is home to individuals from a wide variety of culturally and linguistically diverse backgrounds.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21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 of </a:t>
            </a:r>
            <a:r>
              <a:rPr lang="en-US" dirty="0" smtClean="0"/>
              <a:t>speak </a:t>
            </a:r>
            <a:r>
              <a:rPr lang="en-US" dirty="0"/>
              <a:t>LOTE at home.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the 60.6 million people </a:t>
            </a:r>
            <a:r>
              <a:rPr lang="en-US" dirty="0" smtClean="0"/>
              <a:t>who </a:t>
            </a:r>
            <a:r>
              <a:rPr lang="en-US" dirty="0"/>
              <a:t>speak LOTE, </a:t>
            </a:r>
            <a:r>
              <a:rPr lang="en-US" dirty="0">
                <a:solidFill>
                  <a:srgbClr val="FF0000"/>
                </a:solidFill>
              </a:rPr>
              <a:t>almost two-thirds </a:t>
            </a:r>
            <a:r>
              <a:rPr lang="en-US" dirty="0"/>
              <a:t>(37.6 million; 13% of the total population) </a:t>
            </a:r>
            <a:r>
              <a:rPr lang="en-US" dirty="0">
                <a:solidFill>
                  <a:srgbClr val="FF0000"/>
                </a:solidFill>
              </a:rPr>
              <a:t>speak Spanish.</a:t>
            </a:r>
            <a:r>
              <a:rPr lang="en-US" dirty="0"/>
              <a:t> </a:t>
            </a:r>
          </a:p>
          <a:p>
            <a:r>
              <a:rPr lang="en-US" dirty="0" smtClean="0"/>
              <a:t>Language in addition to spoken </a:t>
            </a:r>
            <a:r>
              <a:rPr lang="en-US" dirty="0"/>
              <a:t>at home by at least 1 </a:t>
            </a:r>
            <a:r>
              <a:rPr lang="en-US" dirty="0" smtClean="0"/>
              <a:t>million </a:t>
            </a:r>
            <a:r>
              <a:rPr lang="en-US" dirty="0"/>
              <a:t>people: </a:t>
            </a:r>
            <a:endParaRPr lang="en-US" dirty="0" smtClean="0"/>
          </a:p>
          <a:p>
            <a:r>
              <a:rPr lang="en-US" dirty="0" smtClean="0"/>
              <a:t>Chinese </a:t>
            </a:r>
            <a:r>
              <a:rPr lang="en-US" dirty="0"/>
              <a:t>(2.9 million), </a:t>
            </a:r>
            <a:endParaRPr lang="en-US" dirty="0" smtClean="0"/>
          </a:p>
          <a:p>
            <a:r>
              <a:rPr lang="en-US" dirty="0" smtClean="0"/>
              <a:t>Tagalog </a:t>
            </a:r>
            <a:r>
              <a:rPr lang="en-US" dirty="0"/>
              <a:t>(1.6 million), </a:t>
            </a:r>
            <a:endParaRPr lang="en-US" dirty="0" smtClean="0"/>
          </a:p>
          <a:p>
            <a:r>
              <a:rPr lang="en-US" dirty="0" smtClean="0"/>
              <a:t>Vietnamese </a:t>
            </a:r>
            <a:r>
              <a:rPr lang="en-US" dirty="0"/>
              <a:t>(1.4 million</a:t>
            </a:r>
            <a:r>
              <a:rPr lang="en-US" dirty="0" smtClean="0"/>
              <a:t>),</a:t>
            </a:r>
          </a:p>
          <a:p>
            <a:r>
              <a:rPr lang="en-US" dirty="0" smtClean="0"/>
              <a:t> </a:t>
            </a:r>
            <a:r>
              <a:rPr lang="en-US" dirty="0"/>
              <a:t>French </a:t>
            </a:r>
            <a:r>
              <a:rPr lang="en-US" dirty="0" smtClean="0"/>
              <a:t>(</a:t>
            </a:r>
            <a:r>
              <a:rPr lang="en-US" dirty="0"/>
              <a:t>1.3 million), </a:t>
            </a:r>
            <a:endParaRPr lang="en-US" dirty="0" smtClean="0"/>
          </a:p>
          <a:p>
            <a:r>
              <a:rPr lang="en-US" dirty="0" smtClean="0"/>
              <a:t>German </a:t>
            </a:r>
            <a:r>
              <a:rPr lang="en-US" dirty="0"/>
              <a:t>(1.1 million</a:t>
            </a:r>
            <a:r>
              <a:rPr lang="en-US" dirty="0" smtClean="0"/>
              <a:t>),</a:t>
            </a:r>
          </a:p>
          <a:p>
            <a:r>
              <a:rPr lang="en-US" dirty="0" smtClean="0"/>
              <a:t> </a:t>
            </a:r>
            <a:r>
              <a:rPr lang="en-US" dirty="0"/>
              <a:t>and Korean (1.1 million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226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US schools….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More than 11 million </a:t>
            </a:r>
            <a:r>
              <a:rPr lang="en-US" sz="2800" dirty="0" smtClean="0"/>
              <a:t>public </a:t>
            </a:r>
            <a:r>
              <a:rPr lang="en-US" sz="2800" dirty="0"/>
              <a:t>school students speak at least one of 400 different languages other than English at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47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the US schools by 2030…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ELL students are projected to comprise 40% of the school-age population by </a:t>
            </a:r>
            <a:r>
              <a:rPr lang="en-US" sz="2800" dirty="0" smtClean="0"/>
              <a:t>2030 (</a:t>
            </a:r>
            <a:r>
              <a:rPr lang="en-US" sz="2800" dirty="0" err="1" smtClean="0"/>
              <a:t>Schon</a:t>
            </a:r>
            <a:r>
              <a:rPr lang="en-US" sz="2800" dirty="0" smtClean="0"/>
              <a:t> </a:t>
            </a:r>
            <a:r>
              <a:rPr lang="en-US" sz="2800" dirty="0"/>
              <a:t>et al., 2008)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831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sz="3200" dirty="0"/>
              <a:t>Hispanic/Latino </a:t>
            </a:r>
            <a:r>
              <a:rPr lang="en-US" sz="3200" dirty="0" smtClean="0">
                <a:solidFill>
                  <a:srgbClr val="FF0000"/>
                </a:solidFill>
              </a:rPr>
              <a:t>children</a:t>
            </a:r>
            <a:r>
              <a:rPr lang="en-US" sz="3200" dirty="0" smtClean="0"/>
              <a:t> population in the US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78635"/>
            <a:ext cx="8596668" cy="44627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Hispanic/Latino children: approximately </a:t>
            </a:r>
            <a:r>
              <a:rPr lang="en-US" sz="2400" dirty="0">
                <a:solidFill>
                  <a:srgbClr val="FF0000"/>
                </a:solidFill>
              </a:rPr>
              <a:t>22%</a:t>
            </a:r>
            <a:r>
              <a:rPr lang="en-US" sz="2400" dirty="0"/>
              <a:t> of </a:t>
            </a:r>
            <a:r>
              <a:rPr lang="en-US" sz="2400" dirty="0" smtClean="0"/>
              <a:t>the </a:t>
            </a:r>
            <a:r>
              <a:rPr lang="en-US" sz="2400" dirty="0"/>
              <a:t>population </a:t>
            </a:r>
            <a:r>
              <a:rPr lang="en-US" sz="2400" dirty="0">
                <a:solidFill>
                  <a:srgbClr val="FF0000"/>
                </a:solidFill>
              </a:rPr>
              <a:t>under the age of 18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Nearly </a:t>
            </a:r>
            <a:r>
              <a:rPr lang="en-US" sz="2400" dirty="0" smtClean="0"/>
              <a:t>half </a:t>
            </a:r>
            <a:r>
              <a:rPr lang="en-US" sz="2400" dirty="0"/>
              <a:t>(47%) of </a:t>
            </a:r>
            <a:r>
              <a:rPr lang="en-US" sz="2400" dirty="0" smtClean="0"/>
              <a:t>children </a:t>
            </a:r>
            <a:r>
              <a:rPr lang="en-US" sz="2400" dirty="0"/>
              <a:t>younger than 5 comprised a minority group in 2008, with 25% being Hispanic/Latino 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Hispanic/Latino </a:t>
            </a:r>
            <a:r>
              <a:rPr lang="en-US" sz="2400" dirty="0" smtClean="0"/>
              <a:t>population: numerically</a:t>
            </a:r>
            <a:r>
              <a:rPr lang="en-US" sz="2400" dirty="0"/>
              <a:t>, the largest growing </a:t>
            </a:r>
            <a:r>
              <a:rPr lang="en-US" sz="2400" dirty="0" smtClean="0"/>
              <a:t>minority </a:t>
            </a:r>
            <a:r>
              <a:rPr lang="en-US" sz="2400" dirty="0"/>
              <a:t>group in the U.S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 smtClean="0"/>
              <a:t>A </a:t>
            </a:r>
            <a:r>
              <a:rPr lang="en-US" sz="2400" dirty="0"/>
              <a:t>more recent </a:t>
            </a:r>
            <a:r>
              <a:rPr lang="en-US" sz="2400" dirty="0" smtClean="0"/>
              <a:t>investigation: estimated </a:t>
            </a:r>
            <a:r>
              <a:rPr lang="en-US" sz="2400" dirty="0"/>
              <a:t>that the number of people with Hispanic or Latino </a:t>
            </a:r>
            <a:r>
              <a:rPr lang="en-US" sz="2400" dirty="0" smtClean="0"/>
              <a:t>origin </a:t>
            </a:r>
            <a:r>
              <a:rPr lang="en-US" sz="2400" dirty="0"/>
              <a:t>grew by almost 4.8 million between 2010 and 2014. </a:t>
            </a:r>
          </a:p>
        </p:txBody>
      </p:sp>
    </p:spTree>
    <p:extLst>
      <p:ext uri="{BB962C8B-B14F-4D97-AF65-F5344CB8AC3E}">
        <p14:creationId xmlns:p14="http://schemas.microsoft.com/office/powerpoint/2010/main" val="153874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1230"/>
          </a:xfrm>
        </p:spPr>
        <p:txBody>
          <a:bodyPr/>
          <a:lstStyle/>
          <a:p>
            <a:r>
              <a:rPr lang="en-US" dirty="0" smtClean="0"/>
              <a:t>Bilingualism and ASD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19843"/>
            <a:ext cx="8596668" cy="472152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Our </a:t>
            </a:r>
            <a:r>
              <a:rPr lang="en-US" sz="2000" dirty="0"/>
              <a:t>student body becomes progressively more diverse (Yu, 2013), </a:t>
            </a:r>
            <a:endParaRPr lang="en-US" sz="2000" dirty="0" smtClean="0"/>
          </a:p>
          <a:p>
            <a:r>
              <a:rPr lang="en-US" sz="2000" dirty="0" smtClean="0"/>
              <a:t>It’s evidently expected that educators and healthcare providers will encounter bilingual children with disabilities in their caseloads (Lund et. al 2017)</a:t>
            </a:r>
          </a:p>
        </p:txBody>
      </p:sp>
    </p:spTree>
    <p:extLst>
      <p:ext uri="{BB962C8B-B14F-4D97-AF65-F5344CB8AC3E}">
        <p14:creationId xmlns:p14="http://schemas.microsoft.com/office/powerpoint/2010/main" val="148874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of students with ASD who are of Hispanic and Latino origin.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811547"/>
            <a:ext cx="8596668" cy="4229815"/>
          </a:xfrm>
        </p:spPr>
        <p:txBody>
          <a:bodyPr>
            <a:normAutofit/>
          </a:bodyPr>
          <a:lstStyle/>
          <a:p>
            <a:r>
              <a:rPr lang="en-US" dirty="0" smtClean="0"/>
              <a:t>The CDC: 14.6 </a:t>
            </a:r>
            <a:r>
              <a:rPr lang="en-US" dirty="0"/>
              <a:t>out of every 1000 children had </a:t>
            </a:r>
            <a:r>
              <a:rPr lang="en-US" dirty="0" smtClean="0"/>
              <a:t>a diagnosis of ASD </a:t>
            </a:r>
            <a:r>
              <a:rPr lang="en-US" dirty="0"/>
              <a:t>in 2012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Prevalence </a:t>
            </a:r>
            <a:r>
              <a:rPr lang="en-US" dirty="0"/>
              <a:t>of </a:t>
            </a:r>
            <a:r>
              <a:rPr lang="en-US" dirty="0" smtClean="0"/>
              <a:t>Hispanic children </a:t>
            </a:r>
            <a:r>
              <a:rPr lang="en-US" dirty="0"/>
              <a:t>with </a:t>
            </a:r>
            <a:r>
              <a:rPr lang="en-US" dirty="0" smtClean="0"/>
              <a:t>ASD </a:t>
            </a:r>
            <a:r>
              <a:rPr lang="en-US" dirty="0"/>
              <a:t>was estimated to be </a:t>
            </a:r>
            <a:r>
              <a:rPr lang="en-US" dirty="0">
                <a:solidFill>
                  <a:srgbClr val="FF0000"/>
                </a:solidFill>
              </a:rPr>
              <a:t>10.2</a:t>
            </a:r>
            <a:r>
              <a:rPr lang="en-US" dirty="0"/>
              <a:t> out of every </a:t>
            </a:r>
            <a:r>
              <a:rPr lang="en-US" dirty="0">
                <a:solidFill>
                  <a:srgbClr val="FF0000"/>
                </a:solidFill>
              </a:rPr>
              <a:t>1000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CDC; </a:t>
            </a:r>
            <a:r>
              <a:rPr lang="en-US" dirty="0" err="1"/>
              <a:t>Baio</a:t>
            </a:r>
            <a:r>
              <a:rPr lang="en-US" dirty="0"/>
              <a:t>, 2016)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descriptive </a:t>
            </a:r>
            <a:r>
              <a:rPr lang="en-US" dirty="0" smtClean="0"/>
              <a:t>study</a:t>
            </a:r>
            <a:r>
              <a:rPr lang="en-US" dirty="0"/>
              <a:t>, Jo, et al. (2015) suggested </a:t>
            </a:r>
            <a:r>
              <a:rPr lang="en-US" dirty="0" smtClean="0"/>
              <a:t>that </a:t>
            </a:r>
            <a:r>
              <a:rPr lang="en-US" dirty="0" smtClean="0">
                <a:solidFill>
                  <a:schemeClr val="tx1"/>
                </a:solidFill>
              </a:rPr>
              <a:t>may </a:t>
            </a:r>
            <a:r>
              <a:rPr lang="en-US" dirty="0">
                <a:solidFill>
                  <a:schemeClr val="tx1"/>
                </a:solidFill>
              </a:rPr>
              <a:t>be </a:t>
            </a:r>
            <a:r>
              <a:rPr lang="en-US" dirty="0">
                <a:solidFill>
                  <a:srgbClr val="FF0000"/>
                </a:solidFill>
              </a:rPr>
              <a:t>under-identified for autism as a result of differences in culture and limited access to services</a:t>
            </a:r>
            <a:r>
              <a:rPr lang="en-US" dirty="0" smtClean="0"/>
              <a:t> </a:t>
            </a:r>
            <a:r>
              <a:rPr lang="en-US" dirty="0"/>
              <a:t>Hispanic children in the United States whose home language </a:t>
            </a:r>
            <a:r>
              <a:rPr lang="en-US" dirty="0" smtClean="0"/>
              <a:t>was </a:t>
            </a:r>
            <a:r>
              <a:rPr lang="en-US" dirty="0"/>
              <a:t>not </a:t>
            </a:r>
            <a:r>
              <a:rPr lang="en-US" dirty="0" smtClean="0"/>
              <a:t>English.</a:t>
            </a:r>
          </a:p>
          <a:p>
            <a:r>
              <a:rPr lang="en-US" dirty="0" smtClean="0"/>
              <a:t> </a:t>
            </a:r>
            <a:r>
              <a:rPr lang="en-US" dirty="0"/>
              <a:t>Therefore, the prevalence of Hispanic children with autism may be higher than </a:t>
            </a:r>
            <a:r>
              <a:rPr lang="en-US" dirty="0" smtClean="0"/>
              <a:t>reported </a:t>
            </a:r>
            <a:r>
              <a:rPr lang="en-US" dirty="0"/>
              <a:t>by existing investigations</a:t>
            </a:r>
          </a:p>
        </p:txBody>
      </p:sp>
    </p:spTree>
    <p:extLst>
      <p:ext uri="{BB962C8B-B14F-4D97-AF65-F5344CB8AC3E}">
        <p14:creationId xmlns:p14="http://schemas.microsoft.com/office/powerpoint/2010/main" val="84540637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726</TotalTime>
  <Words>1552</Words>
  <Application>Microsoft Office PowerPoint</Application>
  <PresentationFormat>Widescreen</PresentationFormat>
  <Paragraphs>125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Trebuchet MS</vt:lpstr>
      <vt:lpstr>Wingdings 3</vt:lpstr>
      <vt:lpstr>Facet</vt:lpstr>
      <vt:lpstr>Bilingualism and Autism Spectrum Disorders</vt:lpstr>
      <vt:lpstr>Bilingualism</vt:lpstr>
      <vt:lpstr>More than 50% of the world is bilingual. </vt:lpstr>
      <vt:lpstr>Language Other Than English Spoken in the United States  </vt:lpstr>
      <vt:lpstr>In the US schools….</vt:lpstr>
      <vt:lpstr>In the US schools by 2030…</vt:lpstr>
      <vt:lpstr>Hispanic/Latino children population in the US </vt:lpstr>
      <vt:lpstr>Bilingualism and ASD </vt:lpstr>
      <vt:lpstr>Prevalence of students with ASD who are of Hispanic and Latino origin. </vt:lpstr>
      <vt:lpstr>Bilingualism and ASD…concerns..</vt:lpstr>
      <vt:lpstr>PowerPoint Presentation</vt:lpstr>
      <vt:lpstr>Survey of Bilingualism in Autism Spectrum Disorders by Kay Raining-Bird et al (2012)</vt:lpstr>
      <vt:lpstr>The Impact of Bilingual Environments on Language Development in Children with Autism Spectrum Disorders by  Hambly and Fombonne (2012) </vt:lpstr>
      <vt:lpstr>PowerPoint Presentation</vt:lpstr>
      <vt:lpstr>Brief Report: An Exploratory Study of Lexical Skills in Bilingual Children with Autism Spectrum Disorder by Peterson et al. (2012)</vt:lpstr>
      <vt:lpstr>PowerPoint Presentation</vt:lpstr>
      <vt:lpstr>Comparing Early Language Development in Monolingual- and Bilingual- Exposed Young Children with Autism Spectrum Disorders by Ohashi et al. (2012) </vt:lpstr>
      <vt:lpstr>Language Differences Between Monolingual English and Bilingual English-Spanish Young Children With Autism Spectrum Disorders by Valicenti-McDermott et al. (2013) </vt:lpstr>
      <vt:lpstr>PowerPoint Presentation</vt:lpstr>
      <vt:lpstr>PowerPoint Presentation</vt:lpstr>
      <vt:lpstr>Factors influencing bilingual expressive vocabulary size in children with ASD by Hambly and Fombonne (2014) </vt:lpstr>
      <vt:lpstr>PowerPoint Presentation</vt:lpstr>
      <vt:lpstr>Communicative Development in Bilingually Exposed Chinese Children With Autism Spectrum Disorders by Reetzke et al (2015)</vt:lpstr>
      <vt:lpstr>PowerPoint Presentation</vt:lpstr>
      <vt:lpstr>Experiences of Parents </vt:lpstr>
      <vt:lpstr>For bilingual families</vt:lpstr>
      <vt:lpstr>Our current study</vt:lpstr>
      <vt:lpstr>Goal for number of participants</vt:lpstr>
      <vt:lpstr>Both groups will receive the  - Battelle Developmental Inventory 2nd edition (BDI-2)English OR Spanish -Childhood Autism Rating Scale-Second Edition (CARS-2)  Standardized and normed referenced language tests that are available in both English and Spanish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Bilingualism and Autism Spectrum Disorders</dc:title>
  <dc:creator>Stella</dc:creator>
  <cp:lastModifiedBy>Stella</cp:lastModifiedBy>
  <cp:revision>48</cp:revision>
  <dcterms:created xsi:type="dcterms:W3CDTF">2017-12-04T15:05:50Z</dcterms:created>
  <dcterms:modified xsi:type="dcterms:W3CDTF">2018-12-07T11:03:37Z</dcterms:modified>
</cp:coreProperties>
</file>